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49F74-C514-F50A-6B5E-BCAB344F0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11194E-AD02-4D48-F402-7A2EC2069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2CB132-F130-0DCD-645E-847E534DF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854A22-2A07-2D2F-7E29-1629D69D9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894B57-2883-256F-1579-94911F298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590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1F008B-438B-9721-F3E3-ECD5742FD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0A5938-49F1-523A-8F64-3F13F7F34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92D99-8B94-B8C6-E20D-AEE648B4A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B61247-FDBA-EFF3-9916-E0501B4D7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AB8597-963F-8E6D-9EE4-C2968482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5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B292F9F-0D85-AFD4-55E9-DA7F761BA8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D21501-6F7B-6B84-D7D8-E2D62333D9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EC1A96-5A28-6F80-7933-1E7FBD6E2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D3D8C3-EFAA-DB75-448B-391564D18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A3B70E-E881-9396-D4E9-66F4D7417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835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87D23C-0DC3-B48C-E756-8DD012C4D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F07564-1CEE-157B-2330-81C3B7399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C08BA6-E5C0-9A30-C2D1-DE108F1DB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013F14-A7F8-5D4C-D371-D3CD86E29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67316C-3A48-17C8-9CE6-69D81ABDB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53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90E975-201C-17A4-17D4-17FDE2F00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833875-D5BA-8F98-4C44-F3D4C254C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3EFAE8-E9BC-58D4-0708-C32D24F80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2C646B-3D73-1879-605C-FB3CA9116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C69ECD-003E-6ABD-BB12-8968588D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96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C6A19-1A2B-0ACD-9A93-A996FB9AE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3B8857-0BCA-71F2-A647-BFC4EC669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6B00ED-9560-9923-2282-D3A3B20EE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584309-B163-DDBE-42E3-840EF1068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C53A8F-073C-84A7-8B00-7B85F4DC1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0E37BA-1569-BA32-1A5D-8A25FCCAA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A5627-489D-D1C1-1A8C-EF360A156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05C535-D715-A0E7-3C2D-2A3F80ADA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D093A1-D417-A58F-80DF-4594A5974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B4E0473-9644-734D-E437-6C12B243A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313443-9E3E-9266-51F0-03B9B5674B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85E2F96-4765-3B02-32E0-46B2FDE48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E45C22-8212-CD1A-7BC6-84E671569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BF2869-E118-7077-6A3E-59B6EEC6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98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2FB02-1846-7603-4234-38962AF9E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A9D392E-0D51-FB5A-FF53-71254A186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24785B-26E2-05FC-F2A4-8A1EA9F8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C73DAFB-EFA6-6091-8C06-CC7B5EAAF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98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46B8E8A-A1C8-5EDC-A254-02B64F723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7F7B8C-B85F-D61F-F564-F9623F756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BD6686-A1F9-6EB0-5A80-46B5484E5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51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A6B0F-80AE-9CFC-031A-3A33BE4C2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B47C8C-CE58-045B-780E-1869D0A02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39591B-7429-3CBD-48B4-E5E0411ABE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975843-0E57-792B-C0DD-E208024FC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55F715-0361-2C62-5EDC-B5CCD4AA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0FCD81-E843-74C9-AC5F-197F39553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750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592D9-8E1A-6236-0069-6E7B21AB7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D45E90E-06C9-612B-44B7-4E3B29D8A9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EF4BB6-CA14-F04E-BCEE-0E198C72B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F90886-05E3-5E70-DBC2-921EC70AE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08F4A6-9ADC-2544-57EB-93B6B3B9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D646F3-F47C-483E-BF49-92A5E436E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74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9074F-4D37-CDB2-1270-4EEDDF54E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7C11C-BF15-EF2F-CE30-7A7BE0961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B62636-DEE2-EB1E-F8E5-F806393D98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B9A1C-811D-4809-87F6-8EB583C12E50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34C2A1-FC16-3A16-3010-B061BE372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71E8A1-4DDF-6141-77C5-530751345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96699-EC39-4E67-B273-76D1F010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0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2.jp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0F4B8-23A7-5CA2-DA84-3470418EF0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4171" y="5035181"/>
            <a:ext cx="6979920" cy="1381443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ЭТО НЕ ПРОФЕССИЯ, УЧИТЕЛЬ - ЭТО ОБРАЗ ЖИЗНИ.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028F8E-5007-0563-FB5C-D40DD40C69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0920" y="365998"/>
            <a:ext cx="6278880" cy="165576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Monotype Corsiva" panose="03010101010201010101" pitchFamily="66" charset="0"/>
              </a:rPr>
              <a:t>ГБОУ «Чистопольская кадетская школа – интернат» им. Героя Советского Союза Кузьмина Сергея Евдокимовича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72B68B-1CB3-9FD1-6827-D2B5B0372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19" b="90000" l="3281" r="90000">
                        <a14:foregroundMark x1="37344" y1="4219" x2="28281" y2="11406"/>
                        <a14:foregroundMark x1="8125" y1="43438" x2="8594" y2="51719"/>
                        <a14:foregroundMark x1="3750" y1="62031" x2="3281" y2="65781"/>
                        <a14:foregroundMark x1="5469" y1="88125" x2="61094" y2="90000"/>
                        <a14:foregroundMark x1="64844" y1="86875" x2="67969" y2="80938"/>
                        <a14:backgroundMark x1="73281" y1="58125" x2="75781" y2="73750"/>
                        <a14:backgroundMark x1="75156" y1="71875" x2="65313" y2="81250"/>
                        <a14:backgroundMark x1="64531" y1="85000" x2="64531" y2="85000"/>
                        <a14:backgroundMark x1="66406" y1="83125" x2="66406" y2="83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9" y="1031160"/>
            <a:ext cx="5719921" cy="57199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FA2C5F-D3EB-1B12-5E0B-5BB928E0FEBB}"/>
              </a:ext>
            </a:extLst>
          </p:cNvPr>
          <p:cNvSpPr txBox="1"/>
          <p:nvPr/>
        </p:nvSpPr>
        <p:spPr>
          <a:xfrm>
            <a:off x="4572000" y="2021760"/>
            <a:ext cx="5580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err="1">
                <a:latin typeface="Mistral" panose="03090702030407020403" pitchFamily="66" charset="0"/>
              </a:rPr>
              <a:t>Ипарова</a:t>
            </a:r>
            <a:r>
              <a:rPr lang="ru-RU" sz="4800" dirty="0">
                <a:latin typeface="Mistral" panose="03090702030407020403" pitchFamily="66" charset="0"/>
              </a:rPr>
              <a:t> Лена </a:t>
            </a:r>
            <a:r>
              <a:rPr lang="ru-RU" sz="4800" dirty="0" err="1">
                <a:latin typeface="Mistral" panose="03090702030407020403" pitchFamily="66" charset="0"/>
              </a:rPr>
              <a:t>Шарифовна</a:t>
            </a:r>
            <a:r>
              <a:rPr lang="ru-RU" sz="4800" dirty="0">
                <a:latin typeface="Mistral" panose="03090702030407020403" pitchFamily="66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28AD92-9846-5721-A460-BCA40FA41DF2}"/>
              </a:ext>
            </a:extLst>
          </p:cNvPr>
          <p:cNvSpPr txBox="1"/>
          <p:nvPr/>
        </p:nvSpPr>
        <p:spPr>
          <a:xfrm>
            <a:off x="4445391" y="2985024"/>
            <a:ext cx="55802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Руководитель школьного методического объединения</a:t>
            </a:r>
          </a:p>
          <a:p>
            <a:pPr algn="ctr"/>
            <a:r>
              <a:rPr lang="ru-RU" sz="2800" dirty="0">
                <a:latin typeface="Monotype Corsiva" panose="03010101010201010101" pitchFamily="66" charset="0"/>
              </a:rPr>
              <a:t>учителей гуманитарного цикла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B31094-87BC-08CA-7CEA-69AA863C8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176814"/>
            <a:ext cx="1021972" cy="85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71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9073804-1F80-27A0-759F-97DC56DC4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31" y="93198"/>
            <a:ext cx="2431953" cy="32426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71A719E-66A1-00EC-ED12-D69D146635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100" y="369165"/>
            <a:ext cx="2643951" cy="25799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A92C9D5-851D-BCC5-8696-A9BF431C6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78" y="4006850"/>
            <a:ext cx="3597025" cy="2419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70A03B5-22E9-7A9D-54CA-E0E084AC59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044" y="2115784"/>
            <a:ext cx="2643951" cy="378213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E8AA97C-458D-EE48-53D7-A3286B6D14B6}"/>
              </a:ext>
            </a:extLst>
          </p:cNvPr>
          <p:cNvSpPr txBox="1"/>
          <p:nvPr/>
        </p:nvSpPr>
        <p:spPr>
          <a:xfrm>
            <a:off x="3209166" y="442244"/>
            <a:ext cx="43153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«Педагоги не могут успешно кого-то учить, если в это же время усердно не учатся сами»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E22C04-487A-5FB9-E50F-9BA8E6CDF427}"/>
              </a:ext>
            </a:extLst>
          </p:cNvPr>
          <p:cNvSpPr txBox="1"/>
          <p:nvPr/>
        </p:nvSpPr>
        <p:spPr>
          <a:xfrm>
            <a:off x="328683" y="2889756"/>
            <a:ext cx="394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latin typeface="Mistral" panose="03090702030407020403" pitchFamily="66" charset="0"/>
              </a:rPr>
              <a:t>Августовское  совещание педагогических работников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5922AB-7B93-F682-BB1B-AAEF82E64747}"/>
              </a:ext>
            </a:extLst>
          </p:cNvPr>
          <p:cNvSpPr txBox="1"/>
          <p:nvPr/>
        </p:nvSpPr>
        <p:spPr>
          <a:xfrm>
            <a:off x="231377" y="5732481"/>
            <a:ext cx="3597025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50" dirty="0">
                <a:latin typeface="Mistral" panose="03090702030407020403" pitchFamily="66" charset="0"/>
              </a:rPr>
              <a:t>Государственный Совет </a:t>
            </a:r>
          </a:p>
          <a:p>
            <a:pPr algn="ctr"/>
            <a:r>
              <a:rPr lang="ru-RU" sz="2850" dirty="0">
                <a:latin typeface="Mistral" panose="03090702030407020403" pitchFamily="66" charset="0"/>
              </a:rPr>
              <a:t>Республики Татарстан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406B6DF-0F28-8CA9-D08E-FC23C3A2C1E4}"/>
              </a:ext>
            </a:extLst>
          </p:cNvPr>
          <p:cNvSpPr txBox="1"/>
          <p:nvPr/>
        </p:nvSpPr>
        <p:spPr>
          <a:xfrm>
            <a:off x="7688890" y="2820690"/>
            <a:ext cx="37302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latin typeface="Mistral" panose="03090702030407020403" pitchFamily="66" charset="0"/>
              </a:rPr>
              <a:t>Семинар для экспертов предметных комиссий РТ 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3CD82508-547B-D763-C002-0CEBA6EEA4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598" y="3625930"/>
            <a:ext cx="3730215" cy="2595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E3DB6580-F29C-815B-0E25-D978370B37A4}"/>
              </a:ext>
            </a:extLst>
          </p:cNvPr>
          <p:cNvSpPr txBox="1"/>
          <p:nvPr/>
        </p:nvSpPr>
        <p:spPr>
          <a:xfrm>
            <a:off x="8363599" y="6181258"/>
            <a:ext cx="4413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Mistral" panose="03090702030407020403" pitchFamily="66" charset="0"/>
              </a:rPr>
              <a:t>Обучение в </a:t>
            </a:r>
            <a:r>
              <a:rPr lang="en-US" sz="3200" dirty="0" err="1">
                <a:latin typeface="Mistral" panose="03090702030407020403" pitchFamily="66" charset="0"/>
              </a:rPr>
              <a:t>EduTech</a:t>
            </a:r>
            <a:r>
              <a:rPr lang="en-US" sz="3200" dirty="0">
                <a:latin typeface="Mistral" panose="03090702030407020403" pitchFamily="66" charset="0"/>
              </a:rPr>
              <a:t> </a:t>
            </a:r>
            <a:r>
              <a:rPr lang="ru-RU" sz="3200" dirty="0">
                <a:latin typeface="Mistral" panose="03090702030407020403" pitchFamily="66" charset="0"/>
              </a:rPr>
              <a:t>КФУ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9DA008-33A4-794C-37AB-78528A08A7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44665" y="116722"/>
            <a:ext cx="1149148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3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182E324-8975-90E5-8343-A9EFD37534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0101" y="2797770"/>
            <a:ext cx="2980079" cy="3980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781CD4-3A22-E966-533E-D0ADF0D48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78" y="615639"/>
            <a:ext cx="3740505" cy="2811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300F3D-CA5F-7F3D-9BB9-C793F0481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7" y="3482242"/>
            <a:ext cx="4111591" cy="3296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6E053B-7D70-A8F1-23C0-CFF9909C8D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588" y="2066437"/>
            <a:ext cx="4085167" cy="3063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D4E4999-F7C4-74A0-69FA-DCC033145977}"/>
              </a:ext>
            </a:extLst>
          </p:cNvPr>
          <p:cNvSpPr txBox="1"/>
          <p:nvPr/>
        </p:nvSpPr>
        <p:spPr>
          <a:xfrm>
            <a:off x="3541905" y="560321"/>
            <a:ext cx="45230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“</a:t>
            </a:r>
            <a:r>
              <a:rPr lang="ru-RU" sz="2000" dirty="0">
                <a:latin typeface="Arial Black" panose="020B0A04020102020204" pitchFamily="34" charset="0"/>
              </a:rPr>
              <a:t>Учить своих детей так, чтобы захотел учиться каждый. </a:t>
            </a:r>
          </a:p>
          <a:p>
            <a:pPr algn="ctr"/>
            <a:r>
              <a:rPr lang="ru-RU" sz="2000" dirty="0">
                <a:latin typeface="Arial Black" panose="020B0A04020102020204" pitchFamily="34" charset="0"/>
              </a:rPr>
              <a:t>Вместе идти вперед и не останавливаться </a:t>
            </a:r>
            <a:r>
              <a:rPr lang="ru-RU" dirty="0">
                <a:latin typeface="Arial Black" panose="020B0A04020102020204" pitchFamily="34" charset="0"/>
              </a:rPr>
              <a:t>на </a:t>
            </a:r>
            <a:r>
              <a:rPr lang="ru-RU" sz="2000" dirty="0">
                <a:latin typeface="Arial Black" panose="020B0A04020102020204" pitchFamily="34" charset="0"/>
              </a:rPr>
              <a:t>достигнутом</a:t>
            </a:r>
            <a:r>
              <a:rPr lang="en-US" sz="2000" dirty="0">
                <a:latin typeface="Arial Black" panose="020B0A04020102020204" pitchFamily="34" charset="0"/>
              </a:rPr>
              <a:t>”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2F0E18-0F66-2698-CCA8-1760655E96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2462" y="169966"/>
            <a:ext cx="1036314" cy="78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20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3C327A-DA59-D182-9342-DDE758121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11" y="142035"/>
            <a:ext cx="1167364" cy="102558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A26428-AA4C-56CB-FBEE-F11972AE9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F1B91BE-885E-FE2C-47CD-34914B90C2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82" y="3292890"/>
            <a:ext cx="2641008" cy="3521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989E21-1ACF-9589-E4A3-30C7BD7F5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01" y="494312"/>
            <a:ext cx="3905300" cy="2928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E02E14-FEEB-5302-983F-70B9E34BA5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951" y="494312"/>
            <a:ext cx="2184010" cy="2912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C7B377-910C-3072-11FF-99983898F1DA}"/>
              </a:ext>
            </a:extLst>
          </p:cNvPr>
          <p:cNvSpPr txBox="1"/>
          <p:nvPr/>
        </p:nvSpPr>
        <p:spPr>
          <a:xfrm>
            <a:off x="3862690" y="3389056"/>
            <a:ext cx="49283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«Ученик – это не сосуд, который надо заполнить, а факел, который надо зажечь»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1B60C13-1673-6638-9019-A924B357FE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25" b="98625" l="7800" r="96200">
                        <a14:foregroundMark x1="20600" y1="7625" x2="16000" y2="7625"/>
                        <a14:foregroundMark x1="17900" y1="3875" x2="20700" y2="3125"/>
                        <a14:foregroundMark x1="7800" y1="12125" x2="16100" y2="21500"/>
                        <a14:foregroundMark x1="57700" y1="93750" x2="82600" y2="91500"/>
                        <a14:foregroundMark x1="58500" y1="97375" x2="70800" y2="96375"/>
                        <a14:foregroundMark x1="94300" y1="98500" x2="96200" y2="98625"/>
                        <a14:backgroundMark x1="13800" y1="17375" x2="16600" y2="21500"/>
                        <a14:backgroundMark x1="13800" y1="17000" x2="11200" y2="17000"/>
                        <a14:backgroundMark x1="12700" y1="16625" x2="9900" y2="16375"/>
                        <a14:backgroundMark x1="11700" y1="17375" x2="16300" y2="20125"/>
                        <a14:backgroundMark x1="15500" y1="21375" x2="17500" y2="23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438" y="3850721"/>
            <a:ext cx="3704392" cy="29635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48D71F-B956-8107-854E-FE49188D1A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248" y="4347079"/>
            <a:ext cx="2288515" cy="2467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7300D13-7E4D-3F47-6ACB-04F538A152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022" y="4433784"/>
            <a:ext cx="1932497" cy="2293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2160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504418-BD17-161F-309F-27C6C8E8F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3987" y="140677"/>
            <a:ext cx="1214003" cy="106914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7B42D6-744F-492B-3DE1-CB8D6386E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A24489-2937-0E37-E607-7D1C596AD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7" y="140677"/>
            <a:ext cx="11183815" cy="60362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Arial Black" panose="020B0A04020102020204" pitchFamily="34" charset="0"/>
              </a:rPr>
              <a:t>«Лучший пример – </a:t>
            </a:r>
          </a:p>
          <a:p>
            <a:pPr marL="0" indent="0" algn="ctr">
              <a:buNone/>
            </a:pPr>
            <a:r>
              <a:rPr lang="ru-RU" sz="2400" dirty="0">
                <a:latin typeface="Arial Black" panose="020B0A04020102020204" pitchFamily="34" charset="0"/>
              </a:rPr>
              <a:t>личный пример»</a:t>
            </a:r>
          </a:p>
          <a:p>
            <a:pPr marL="0" indent="0" algn="ctr">
              <a:buNone/>
            </a:pPr>
            <a:endParaRPr lang="ru-RU" sz="1800" dirty="0">
              <a:latin typeface="Arial Black" panose="020B0A040201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C3451E-6B12-C3FB-2348-88D54D448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71" y="3699181"/>
            <a:ext cx="4071224" cy="3071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4494FD-FCA6-0CEF-0A0D-A3BA17456A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754" y="3642499"/>
            <a:ext cx="3743093" cy="3215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D630D1-DB88-7ECA-B3D6-B322A02785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457" y="403396"/>
            <a:ext cx="2505136" cy="2952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1881A3-3AED-F5C7-F8CE-C409CA20BD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97" y="477728"/>
            <a:ext cx="2950685" cy="2681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6033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119</Words>
  <Application>Microsoft Office PowerPoint</Application>
  <PresentationFormat>Широкоэкранный</PresentationFormat>
  <Paragraphs>22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Mistral</vt:lpstr>
      <vt:lpstr>Monotype Corsiva</vt:lpstr>
      <vt:lpstr>Times New Roman</vt:lpstr>
      <vt:lpstr>Тема Office</vt:lpstr>
      <vt:lpstr>УЧИТЕЛЬ – ЭТО НЕ ПРОФЕССИЯ, УЧИТЕЛЬ - ЭТО ОБРАЗ ЖИЗНИ.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 – ЭТО НЕ ПРОФЕССИЯ, УЧИТЕЛЬ - ЭТО ОБРАЗ ЖИЗНИ.</dc:title>
  <dc:creator>школа</dc:creator>
  <cp:lastModifiedBy>школа</cp:lastModifiedBy>
  <cp:revision>7</cp:revision>
  <dcterms:created xsi:type="dcterms:W3CDTF">2023-03-30T06:51:59Z</dcterms:created>
  <dcterms:modified xsi:type="dcterms:W3CDTF">2023-03-31T10:24:06Z</dcterms:modified>
</cp:coreProperties>
</file>